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原 和哉" initials="西原" lastIdx="0" clrIdx="0">
    <p:extLst>
      <p:ext uri="{19B8F6BF-5375-455C-9EA6-DF929625EA0E}">
        <p15:presenceInfo xmlns:p15="http://schemas.microsoft.com/office/powerpoint/2012/main" userId="S-1-5-21-4074320762-3551286071-2603020507-5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200"/>
    <a:srgbClr val="00D35F"/>
    <a:srgbClr val="0000FF"/>
    <a:srgbClr val="E2C5FF"/>
    <a:srgbClr val="FFCC99"/>
    <a:srgbClr val="FFB4D3"/>
    <a:srgbClr val="FFABF3"/>
    <a:srgbClr val="CCFF66"/>
    <a:srgbClr val="00C659"/>
    <a:srgbClr val="00B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スタイル 1 - アクセント 3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1"/>
    <p:restoredTop sz="94660"/>
  </p:normalViewPr>
  <p:slideViewPr>
    <p:cSldViewPr snapToGrid="0">
      <p:cViewPr>
        <p:scale>
          <a:sx n="125" d="100"/>
          <a:sy n="125" d="100"/>
        </p:scale>
        <p:origin x="1166" y="-3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9787" cy="498693"/>
          </a:xfrm>
          <a:prstGeom prst="rect">
            <a:avLst/>
          </a:prstGeom>
        </p:spPr>
        <p:txBody>
          <a:bodyPr vert="horz" lIns="90643" tIns="45323" rIns="90643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7" cy="498693"/>
          </a:xfrm>
          <a:prstGeom prst="rect">
            <a:avLst/>
          </a:prstGeom>
        </p:spPr>
        <p:txBody>
          <a:bodyPr vert="horz" lIns="90643" tIns="45323" rIns="90643" bIns="45323" rtlCol="0"/>
          <a:lstStyle>
            <a:lvl1pPr algn="r">
              <a:defRPr sz="1200"/>
            </a:lvl1pPr>
          </a:lstStyle>
          <a:p>
            <a:fld id="{AE450AEF-7516-49F5-9A07-0B8B085380A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4600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3" tIns="45323" rIns="90643" bIns="4532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0643" tIns="45323" rIns="90643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3"/>
            <a:ext cx="2949787" cy="498692"/>
          </a:xfrm>
          <a:prstGeom prst="rect">
            <a:avLst/>
          </a:prstGeom>
        </p:spPr>
        <p:txBody>
          <a:bodyPr vert="horz" lIns="90643" tIns="45323" rIns="90643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53"/>
            <a:ext cx="2949787" cy="498692"/>
          </a:xfrm>
          <a:prstGeom prst="rect">
            <a:avLst/>
          </a:prstGeom>
        </p:spPr>
        <p:txBody>
          <a:bodyPr vert="horz" lIns="90643" tIns="45323" rIns="90643" bIns="45323" rtlCol="0" anchor="b"/>
          <a:lstStyle>
            <a:lvl1pPr algn="r">
              <a:defRPr sz="1200"/>
            </a:lvl1pPr>
          </a:lstStyle>
          <a:p>
            <a:fld id="{DC48521B-EE0D-4253-8C4E-953C87A7E5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83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4600"/>
            <a:ext cx="2320925" cy="3352800"/>
          </a:xfrm>
        </p:spPr>
      </p:sp>
      <p:sp>
        <p:nvSpPr>
          <p:cNvPr id="113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521B-EE0D-4253-8C4E-953C87A7E5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86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4600"/>
            <a:ext cx="2320925" cy="3352800"/>
          </a:xfrm>
        </p:spPr>
      </p:sp>
      <p:sp>
        <p:nvSpPr>
          <p:cNvPr id="1155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6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521B-EE0D-4253-8C4E-953C87A7E54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1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1" y="5202943"/>
            <a:ext cx="5143500" cy="239165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40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75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04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9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72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1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1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09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2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5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8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6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70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55C21-E7DA-4005-97C4-EBF71162C24E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299C2-B331-4AC3-8259-58B8F4B11B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0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3"/>
          <p:cNvSpPr/>
          <p:nvPr/>
        </p:nvSpPr>
        <p:spPr>
          <a:xfrm>
            <a:off x="4643511" y="8690899"/>
            <a:ext cx="1181305" cy="6890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08" name="図 40"/>
          <p:cNvPicPr>
            <a:picLocks noChangeAspect="1"/>
          </p:cNvPicPr>
          <p:nvPr/>
        </p:nvPicPr>
        <p:blipFill>
          <a:blip r:embed="rId3"/>
          <a:srcRect t="7333" b="8400"/>
          <a:stretch>
            <a:fillRect/>
          </a:stretch>
        </p:blipFill>
        <p:spPr>
          <a:xfrm>
            <a:off x="-475" y="-37535"/>
            <a:ext cx="6858000" cy="4695444"/>
          </a:xfrm>
          <a:prstGeom prst="rect">
            <a:avLst/>
          </a:prstGeom>
        </p:spPr>
      </p:pic>
      <p:sp>
        <p:nvSpPr>
          <p:cNvPr id="1109" name="テキスト ボックス 57"/>
          <p:cNvSpPr txBox="1"/>
          <p:nvPr/>
        </p:nvSpPr>
        <p:spPr>
          <a:xfrm>
            <a:off x="177163" y="8341085"/>
            <a:ext cx="3349515" cy="1384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■乗車定員は</a:t>
            </a:r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９</a:t>
            </a:r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名までです（</a:t>
            </a:r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お子様</a:t>
            </a:r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も１名として数えます）。</a:t>
            </a:r>
            <a:endParaRPr kumimoji="1" lang="en-US" altLang="ja-JP" sz="12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■乗車する方は、前の方と間隔を取って列にお並びください。</a:t>
            </a:r>
            <a:endParaRPr kumimoji="1" lang="en-US" altLang="ja-JP" sz="12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■バス停以外での乗り降りは原則できません。</a:t>
            </a:r>
            <a:endParaRPr lang="en-US" altLang="ja-JP" sz="12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■天候等により運行予定は変更となる場合があります。</a:t>
            </a:r>
            <a:endParaRPr kumimoji="1" lang="ja-JP" altLang="en-US" sz="12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13" name="正方形/長方形 5"/>
          <p:cNvSpPr/>
          <p:nvPr/>
        </p:nvSpPr>
        <p:spPr>
          <a:xfrm>
            <a:off x="0" y="4633021"/>
            <a:ext cx="6858855" cy="86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14" name="円/楕円 7"/>
          <p:cNvSpPr>
            <a:spLocks noChangeAspect="1"/>
          </p:cNvSpPr>
          <p:nvPr/>
        </p:nvSpPr>
        <p:spPr>
          <a:xfrm>
            <a:off x="93115" y="63230"/>
            <a:ext cx="1078704" cy="116859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icrosoft YaHei UI Light" panose="020B0502040204020203" pitchFamily="34" charset="-122"/>
              <a:ea typeface="Microsoft YaHei UI Light" panose="020B0502040204020203" pitchFamily="34" charset="-122"/>
              <a:cs typeface="Nagomi Gokuboso Gothic ExtraLig" pitchFamily="2" charset="-128"/>
            </a:endParaRPr>
          </a:p>
        </p:txBody>
      </p:sp>
      <p:sp>
        <p:nvSpPr>
          <p:cNvPr id="1116" name="テキスト ボックス 21"/>
          <p:cNvSpPr txBox="1"/>
          <p:nvPr/>
        </p:nvSpPr>
        <p:spPr>
          <a:xfrm>
            <a:off x="355927" y="5600817"/>
            <a:ext cx="1534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令和５年１０月</a:t>
            </a:r>
            <a:endParaRPr kumimoji="1" lang="ja-JP" altLang="en-US" sz="1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1117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959" y="-3238793"/>
            <a:ext cx="1011164" cy="416052"/>
          </a:xfrm>
          <a:prstGeom prst="rect">
            <a:avLst/>
          </a:prstGeom>
        </p:spPr>
      </p:pic>
      <p:sp>
        <p:nvSpPr>
          <p:cNvPr id="1118" name="テキスト ボックス 35"/>
          <p:cNvSpPr txBox="1"/>
          <p:nvPr/>
        </p:nvSpPr>
        <p:spPr>
          <a:xfrm>
            <a:off x="219932" y="5038392"/>
            <a:ext cx="644488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　時速</a:t>
            </a:r>
            <a:r>
              <a:rPr lang="en-US" altLang="ja-JP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20km</a:t>
            </a:r>
            <a:r>
              <a:rPr lang="ja-JP" altLang="en-US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未満で走る</a:t>
            </a:r>
            <a:r>
              <a:rPr lang="en-US" altLang="ja-JP" sz="1050" dirty="0">
                <a:solidFill>
                  <a:schemeClr val="accent6">
                    <a:lumMod val="75000"/>
                  </a:schemeClr>
                </a:solidFill>
                <a:latin typeface="Yu Mincho" panose="02020400000000000000" pitchFamily="18" charset="-128"/>
                <a:ea typeface="Yu Mincho" panose="02020400000000000000" pitchFamily="18" charset="-128"/>
              </a:rPr>
              <a:t>”</a:t>
            </a:r>
            <a:r>
              <a:rPr lang="ja-JP" altLang="en-US" sz="1050" dirty="0">
                <a:solidFill>
                  <a:schemeClr val="accent6">
                    <a:lumMod val="75000"/>
                  </a:schemeClr>
                </a:solidFill>
                <a:latin typeface="Yu Mincho" panose="02020400000000000000" pitchFamily="18" charset="-128"/>
                <a:ea typeface="Yu Mincho" panose="02020400000000000000" pitchFamily="18" charset="-128"/>
              </a:rPr>
              <a:t>グリーンスローモビリティ“</a:t>
            </a:r>
            <a:r>
              <a:rPr lang="ja-JP" altLang="en-US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と呼ばれる</a:t>
            </a:r>
            <a:r>
              <a:rPr lang="ja-JP" altLang="en-US" sz="1050" dirty="0">
                <a:solidFill>
                  <a:schemeClr val="accent6">
                    <a:lumMod val="75000"/>
                  </a:schemeClr>
                </a:solidFill>
                <a:latin typeface="Yu Mincho" panose="02020400000000000000" pitchFamily="18" charset="-128"/>
                <a:ea typeface="Yu Mincho" panose="02020400000000000000" pitchFamily="18" charset="-128"/>
              </a:rPr>
              <a:t>みどり市観光周遊バス</a:t>
            </a:r>
            <a:r>
              <a:rPr lang="ja-JP" altLang="en-US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。 どなたでも無料でご乗車</a:t>
            </a:r>
            <a:endParaRPr lang="en-US" altLang="ja-JP" sz="900" dirty="0">
              <a:latin typeface="Yu Mincho" panose="02020400000000000000" pitchFamily="18" charset="-128"/>
              <a:ea typeface="Yu Mincho" panose="02020400000000000000" pitchFamily="18" charset="-128"/>
            </a:endParaRPr>
          </a:p>
          <a:p>
            <a:r>
              <a:rPr lang="ja-JP" altLang="en-US" sz="900" dirty="0">
                <a:latin typeface="Yu Mincho" panose="02020400000000000000" pitchFamily="18" charset="-128"/>
                <a:ea typeface="Yu Mincho" panose="02020400000000000000" pitchFamily="18" charset="-128"/>
              </a:rPr>
              <a:t>できます。窓のない開放感あるバスでゆっくり街並みを眺めてみれば、普段の道も違って見えるかも♪</a:t>
            </a:r>
          </a:p>
        </p:txBody>
      </p:sp>
      <p:sp>
        <p:nvSpPr>
          <p:cNvPr id="1119" name="テキスト ボックス 42"/>
          <p:cNvSpPr txBox="1"/>
          <p:nvPr/>
        </p:nvSpPr>
        <p:spPr>
          <a:xfrm>
            <a:off x="91168" y="305713"/>
            <a:ext cx="1063547" cy="64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乗</a:t>
            </a:r>
            <a:r>
              <a:rPr kumimoji="1" lang="en-US" altLang="ja-JP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 </a:t>
            </a:r>
            <a:r>
              <a:rPr kumimoji="1" lang="ja-JP" alt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車</a:t>
            </a:r>
            <a:endParaRPr kumimoji="1" lang="en-US" altLang="ja-JP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Nagomi Gokuboso Gothic ExtraLig" pitchFamily="2" charset="-128"/>
            </a:endParaRPr>
          </a:p>
          <a:p>
            <a:pPr algn="ctr"/>
            <a:r>
              <a:rPr lang="ja-JP" alt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無</a:t>
            </a:r>
            <a:r>
              <a:rPr lang="en-US" altLang="ja-JP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 </a:t>
            </a:r>
            <a:r>
              <a:rPr lang="ja-JP" alt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Nagomi Gokuboso Gothic ExtraLig" pitchFamily="2" charset="-128"/>
              </a:rPr>
              <a:t>料</a:t>
            </a:r>
            <a:endParaRPr kumimoji="1" lang="ja-JP" altLang="en-US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Nagomi Gokuboso Gothic ExtraLig" pitchFamily="2" charset="-128"/>
            </a:endParaRPr>
          </a:p>
        </p:txBody>
      </p:sp>
      <p:sp>
        <p:nvSpPr>
          <p:cNvPr id="1120" name="テキスト ボックス 56"/>
          <p:cNvSpPr txBox="1"/>
          <p:nvPr/>
        </p:nvSpPr>
        <p:spPr>
          <a:xfrm>
            <a:off x="212340" y="7994518"/>
            <a:ext cx="2343151" cy="30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ご利用上の注意点</a:t>
            </a:r>
          </a:p>
        </p:txBody>
      </p:sp>
      <p:sp>
        <p:nvSpPr>
          <p:cNvPr id="1121" name="テキスト ボックス 4"/>
          <p:cNvSpPr txBox="1"/>
          <p:nvPr/>
        </p:nvSpPr>
        <p:spPr>
          <a:xfrm>
            <a:off x="210963" y="4684016"/>
            <a:ext cx="642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dirty="0">
                <a:solidFill>
                  <a:schemeClr val="accent6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みどり市観光周遊バス運行予定／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令和５年１０～１１月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22" name="テキスト ボックス 34"/>
          <p:cNvSpPr txBox="1"/>
          <p:nvPr/>
        </p:nvSpPr>
        <p:spPr>
          <a:xfrm>
            <a:off x="3394213" y="9421086"/>
            <a:ext cx="1282519" cy="18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Nagomi Gokuboso Gothic ExtraLig" pitchFamily="2" charset="-128"/>
              </a:rPr>
              <a:t>みどり市公式インスタグラム</a:t>
            </a:r>
            <a:endParaRPr kumimoji="1" lang="ja-JP" altLang="en-US" sz="6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Nagomi Gokuboso Gothic ExtraLig" pitchFamily="2" charset="-128"/>
            </a:endParaRPr>
          </a:p>
        </p:txBody>
      </p:sp>
      <p:sp>
        <p:nvSpPr>
          <p:cNvPr id="1124" name="正方形/長方形 65"/>
          <p:cNvSpPr/>
          <p:nvPr/>
        </p:nvSpPr>
        <p:spPr>
          <a:xfrm>
            <a:off x="3768112" y="7864805"/>
            <a:ext cx="232388" cy="2440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テキスト ボックス 66"/>
          <p:cNvSpPr txBox="1"/>
          <p:nvPr/>
        </p:nvSpPr>
        <p:spPr>
          <a:xfrm>
            <a:off x="4061168" y="7871155"/>
            <a:ext cx="22676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大間々・蔵の町周遊</a:t>
            </a:r>
            <a:r>
              <a:rPr kumimoji="1" lang="ja-JP" altLang="en-US" sz="10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コース運行日</a:t>
            </a:r>
            <a:endParaRPr lang="ja-JP" altLang="en-US" sz="10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Nagomi Gokuboso Gothic ExtraLig" pitchFamily="2" charset="-128"/>
            </a:endParaRPr>
          </a:p>
        </p:txBody>
      </p:sp>
      <p:pic>
        <p:nvPicPr>
          <p:cNvPr id="1130" name="図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2720" y="114824"/>
            <a:ext cx="1011164" cy="41605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34" y="8686946"/>
            <a:ext cx="718304" cy="718304"/>
          </a:xfrm>
          <a:prstGeom prst="rect">
            <a:avLst/>
          </a:prstGeom>
        </p:spPr>
      </p:pic>
      <p:pic>
        <p:nvPicPr>
          <p:cNvPr id="113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9612" y="8483473"/>
            <a:ext cx="1062423" cy="1150958"/>
          </a:xfrm>
          <a:prstGeom prst="rect">
            <a:avLst/>
          </a:prstGeom>
        </p:spPr>
      </p:pic>
      <p:sp>
        <p:nvSpPr>
          <p:cNvPr id="1133" name="テキスト ボックス 38"/>
          <p:cNvSpPr txBox="1"/>
          <p:nvPr/>
        </p:nvSpPr>
        <p:spPr>
          <a:xfrm>
            <a:off x="4751356" y="9405250"/>
            <a:ext cx="16899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みどり市公式観光ガイド（</a:t>
            </a:r>
            <a:r>
              <a:rPr lang="en-US" altLang="ja-JP" sz="8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HP</a:t>
            </a:r>
            <a:r>
              <a:rPr lang="ja-JP" altLang="en-US" sz="8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kumimoji="1" lang="ja-JP" altLang="en-US" sz="800" b="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134" name="図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2035" y="8690899"/>
            <a:ext cx="656204" cy="689013"/>
          </a:xfrm>
          <a:prstGeom prst="rect">
            <a:avLst/>
          </a:prstGeom>
        </p:spPr>
      </p:pic>
      <p:graphicFrame>
        <p:nvGraphicFramePr>
          <p:cNvPr id="30" name="四角形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041339"/>
              </p:ext>
            </p:extLst>
          </p:nvPr>
        </p:nvGraphicFramePr>
        <p:xfrm>
          <a:off x="384738" y="5990773"/>
          <a:ext cx="2700019" cy="1793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869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日</a:t>
                      </a:r>
                      <a:endParaRPr kumimoji="1" lang="en-US" altLang="ja-JP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Sun</a:t>
                      </a:r>
                      <a:endParaRPr kumimoji="1" lang="ja-JP" altLang="en-US" sz="60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月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Mon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火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Tue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水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Wed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木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Thu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金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Fri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土</a:t>
                      </a:r>
                      <a:endParaRPr kumimoji="1" lang="en-US" altLang="ja-JP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Sat</a:t>
                      </a:r>
                      <a:endParaRPr kumimoji="1" lang="ja-JP" altLang="en-US" sz="60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26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</a:t>
                      </a:r>
                      <a:endParaRPr kumimoji="1" lang="ja-JP" altLang="en-US" sz="12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3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4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6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7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8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9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10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11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12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13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14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15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16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17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18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19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20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21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22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23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24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25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26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27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28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26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29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30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31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1" name="四角形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111386"/>
              </p:ext>
            </p:extLst>
          </p:nvPr>
        </p:nvGraphicFramePr>
        <p:xfrm>
          <a:off x="3728862" y="5991852"/>
          <a:ext cx="2700019" cy="1793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869"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日</a:t>
                      </a:r>
                      <a:endParaRPr kumimoji="1" lang="en-US" altLang="ja-JP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Sun</a:t>
                      </a:r>
                      <a:endParaRPr kumimoji="1" lang="ja-JP" altLang="en-US" sz="60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月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Mon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火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Tue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水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Wed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木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Thu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金</a:t>
                      </a:r>
                      <a:endParaRPr kumimoji="1" lang="en-US" altLang="ja-JP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Fri</a:t>
                      </a:r>
                      <a:endParaRPr kumimoji="1" lang="ja-JP" altLang="en-US" sz="6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土</a:t>
                      </a:r>
                      <a:endParaRPr kumimoji="1" lang="en-US" altLang="ja-JP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ts val="600"/>
                        </a:lnSpc>
                      </a:pPr>
                      <a:r>
                        <a:rPr kumimoji="1" lang="en-US" altLang="ja-JP" sz="60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Sat</a:t>
                      </a:r>
                      <a:endParaRPr kumimoji="1" lang="ja-JP" altLang="en-US" sz="60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26">
                <a:tc>
                  <a:txBody>
                    <a:bodyPr/>
                    <a:lstStyle/>
                    <a:p>
                      <a:pPr algn="r"/>
                      <a:endParaRPr kumimoji="1" lang="ja-JP" altLang="en-US" sz="120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3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4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5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6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7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8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9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10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11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12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13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14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15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16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17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18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19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ysClr val="windowText" lastClr="00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20</a:t>
                      </a:r>
                      <a:endParaRPr kumimoji="1" lang="ja-JP" altLang="en-US" sz="1350" b="0" i="0" dirty="0">
                        <a:solidFill>
                          <a:sysClr val="windowText" lastClr="00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21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22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23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24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0000FF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25</a:t>
                      </a:r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26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rgbClr val="FF0000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26</a:t>
                      </a:r>
                      <a:endParaRPr kumimoji="1" lang="ja-JP" altLang="en-US" sz="1350" b="0" i="0" dirty="0">
                        <a:solidFill>
                          <a:srgbClr val="FF0000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solidFill>
                            <a:schemeClr val="tx1"/>
                          </a:solidFill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27</a:t>
                      </a:r>
                      <a:endParaRPr kumimoji="1" lang="ja-JP" altLang="en-US" sz="1350" b="0" i="0" dirty="0">
                        <a:solidFill>
                          <a:schemeClr val="tx1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28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29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350" b="0" i="0" dirty="0">
                          <a:latin typeface="Yu Gothic UI Semibold" panose="020B0700000000000000" pitchFamily="50" charset="-128"/>
                          <a:ea typeface="Yu Gothic UI Semibold" panose="020B0700000000000000" pitchFamily="50" charset="-128"/>
                          <a:cs typeface="Calibri Light" panose="020F0302020204030204" pitchFamily="34" charset="0"/>
                        </a:rPr>
                        <a:t>30</a:t>
                      </a:r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350" b="0" i="0" dirty="0">
                        <a:solidFill>
                          <a:srgbClr val="0000FF"/>
                        </a:solidFill>
                        <a:latin typeface="Yu Gothic UI Semibold" panose="020B0700000000000000" pitchFamily="50" charset="-128"/>
                        <a:ea typeface="Yu Gothic UI Semibold" panose="020B0700000000000000" pitchFamily="50" charset="-128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テキスト ボックス 21"/>
          <p:cNvSpPr txBox="1"/>
          <p:nvPr/>
        </p:nvSpPr>
        <p:spPr>
          <a:xfrm>
            <a:off x="3713509" y="5598116"/>
            <a:ext cx="1534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令和５年１１月</a:t>
            </a:r>
            <a:endParaRPr kumimoji="1" lang="ja-JP" altLang="en-US" sz="1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12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テキスト ボックス 6"/>
          <p:cNvSpPr txBox="1"/>
          <p:nvPr/>
        </p:nvSpPr>
        <p:spPr>
          <a:xfrm>
            <a:off x="412504" y="484550"/>
            <a:ext cx="5922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8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大間々・蔵の町周遊コース</a:t>
            </a:r>
          </a:p>
          <a:p>
            <a:pPr algn="dist"/>
            <a:r>
              <a:rPr lang="en-US" altLang="ja-JP" sz="1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〜</a:t>
            </a:r>
            <a:r>
              <a:rPr lang="ja-JP" altLang="en-US" sz="1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歴史的たたずまいが残る街なみを巡るコース</a:t>
            </a:r>
            <a:r>
              <a:rPr lang="en-US" altLang="ja-JP" sz="12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〜</a:t>
            </a:r>
          </a:p>
        </p:txBody>
      </p:sp>
      <p:cxnSp>
        <p:nvCxnSpPr>
          <p:cNvPr id="1141" name="直線コネクタ 10"/>
          <p:cNvCxnSpPr/>
          <p:nvPr/>
        </p:nvCxnSpPr>
        <p:spPr>
          <a:xfrm>
            <a:off x="275581" y="1273114"/>
            <a:ext cx="622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2" name="テキスト ボックス 23"/>
          <p:cNvSpPr txBox="1"/>
          <p:nvPr/>
        </p:nvSpPr>
        <p:spPr>
          <a:xfrm>
            <a:off x="444166" y="1381107"/>
            <a:ext cx="15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▼時刻表</a:t>
            </a:r>
            <a:endParaRPr kumimoji="1" lang="ja-JP" altLang="en-US" sz="14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43" name="テキスト ボックス 37"/>
          <p:cNvSpPr txBox="1"/>
          <p:nvPr/>
        </p:nvSpPr>
        <p:spPr>
          <a:xfrm>
            <a:off x="1676659" y="8916977"/>
            <a:ext cx="39903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【</a:t>
            </a:r>
            <a:r>
              <a:rPr kumimoji="1"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お問合せ先</a:t>
            </a:r>
            <a:r>
              <a:rPr lang="en-US" altLang="ja-JP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】</a:t>
            </a:r>
            <a:r>
              <a:rPr lang="ja-JP" altLang="en-US" sz="14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みどり市観光協会</a:t>
            </a:r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　　</a:t>
            </a:r>
            <a:endParaRPr lang="en-US" altLang="ja-JP" sz="1200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Nagomi Gokuboso Gothic ExtraLig" pitchFamily="2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TEL</a:t>
            </a:r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／</a:t>
            </a:r>
            <a:r>
              <a:rPr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0277</a:t>
            </a:r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（</a:t>
            </a:r>
            <a:r>
              <a:rPr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4</a:t>
            </a:r>
            <a:r>
              <a:rPr kumimoji="1"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6</a:t>
            </a:r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）</a:t>
            </a:r>
            <a:r>
              <a:rPr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7289</a:t>
            </a:r>
            <a:r>
              <a:rPr kumimoji="1"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　</a:t>
            </a:r>
            <a:r>
              <a:rPr kumimoji="1"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Mail</a:t>
            </a:r>
            <a:r>
              <a:rPr lang="ja-JP" altLang="en-US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／</a:t>
            </a:r>
            <a:r>
              <a:rPr lang="en-US" altLang="ja-JP" sz="1200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Nagomi Gokuboso Gothic ExtraLig" pitchFamily="2" charset="-128"/>
              </a:rPr>
              <a:t>info@midori-kankou.jp</a:t>
            </a:r>
            <a:endParaRPr kumimoji="1" lang="en-US" altLang="ja-JP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Nagomi Gokuboso Gothic ExtraLig" pitchFamily="2" charset="-128"/>
            </a:endParaRPr>
          </a:p>
        </p:txBody>
      </p:sp>
      <p:graphicFrame>
        <p:nvGraphicFramePr>
          <p:cNvPr id="11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40733"/>
              </p:ext>
            </p:extLst>
          </p:nvPr>
        </p:nvGraphicFramePr>
        <p:xfrm>
          <a:off x="504103" y="1687009"/>
          <a:ext cx="5751919" cy="2459570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450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2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41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ながめ北駐車場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10:10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11:10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13:10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14:10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15:10</a:t>
                      </a:r>
                      <a:endParaRPr kumimoji="1" lang="ja-JP" altLang="en-US" sz="1100" b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1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大間々駅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10:15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11:15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13:15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14:15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15:15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9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コノドント館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駐車場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10:20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11:20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13:20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14:20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15:20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41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赤城駅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10:30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11:30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14:30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15:30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87"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休憩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(10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(10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(10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(10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(10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10">
                <a:tc>
                  <a:txBody>
                    <a:bodyPr/>
                    <a:lstStyle/>
                    <a:p>
                      <a:pPr marL="0" marR="0" lvl="0" indent="0" algn="di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大間々駅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10:50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11:50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13:50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14:50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15:50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69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コノドント館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駐車場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10:55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11:55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13:55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14:55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15:55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1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ながめ北駐車場</a:t>
                      </a:r>
                    </a:p>
                  </a:txBody>
                  <a:tcPr anchor="ctr"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11:00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12:00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14:00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16:00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テキスト ボックス 23"/>
          <p:cNvSpPr txBox="1"/>
          <p:nvPr/>
        </p:nvSpPr>
        <p:spPr>
          <a:xfrm>
            <a:off x="497506" y="4362135"/>
            <a:ext cx="1502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▼</a:t>
            </a:r>
            <a:r>
              <a:rPr kumimoji="1"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運行ルート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80" y="4703921"/>
            <a:ext cx="5341621" cy="400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15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1988</TotalTime>
  <Words>354</Words>
  <Application>Microsoft Office PowerPoint</Application>
  <PresentationFormat>A4 210 x 297 mm</PresentationFormat>
  <Paragraphs>162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 P丸ゴシック体E</vt:lpstr>
      <vt:lpstr>Microsoft YaHei UI Light</vt:lpstr>
      <vt:lpstr>Yu Gothic UI Semibold</vt:lpstr>
      <vt:lpstr>Yu Gothic</vt:lpstr>
      <vt:lpstr>Yu Gothic</vt:lpstr>
      <vt:lpstr>游ゴシック Medium</vt:lpstr>
      <vt:lpstr>Yu Mincho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西原 和哉</dc:creator>
  <cp:lastModifiedBy>観光協会 みどり市</cp:lastModifiedBy>
  <cp:revision>155</cp:revision>
  <cp:lastPrinted>2023-07-20T05:38:41Z</cp:lastPrinted>
  <dcterms:created xsi:type="dcterms:W3CDTF">2018-08-27T02:01:59Z</dcterms:created>
  <dcterms:modified xsi:type="dcterms:W3CDTF">2023-10-19T06:22:07Z</dcterms:modified>
</cp:coreProperties>
</file>